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09" r:id="rId2"/>
    <p:sldId id="1388" r:id="rId3"/>
    <p:sldId id="302" r:id="rId4"/>
    <p:sldId id="1373" r:id="rId5"/>
    <p:sldId id="1387" r:id="rId6"/>
    <p:sldId id="1383" r:id="rId7"/>
    <p:sldId id="1374" r:id="rId8"/>
    <p:sldId id="1376" r:id="rId9"/>
    <p:sldId id="1386" r:id="rId10"/>
    <p:sldId id="1375" r:id="rId11"/>
    <p:sldId id="1377" r:id="rId12"/>
    <p:sldId id="304" r:id="rId13"/>
    <p:sldId id="1378" r:id="rId14"/>
    <p:sldId id="1384" r:id="rId15"/>
    <p:sldId id="1379" r:id="rId16"/>
    <p:sldId id="1385" r:id="rId17"/>
    <p:sldId id="1381" r:id="rId18"/>
    <p:sldId id="1389" r:id="rId19"/>
    <p:sldId id="1390" r:id="rId20"/>
    <p:sldId id="1391" r:id="rId21"/>
    <p:sldId id="1382" r:id="rId22"/>
    <p:sldId id="13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F7C5D-5591-4C9D-9940-940F8B4F679F}" v="109" dt="2023-07-27T15:18:43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52" autoAdjust="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F7DAD-AACB-410C-9AA4-BE509981239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ECEFE-5C53-4261-924B-F0AA5F7E0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ED414-B8BD-4977-925E-1C2AFAB354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ED414-B8BD-4977-925E-1C2AFAB354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Florida Blue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</a:t>
            </a: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CSX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</a:t>
            </a: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Bank of America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CareerSource Northeast Florida, Locked.com, Converged Communications, </a:t>
            </a:r>
            <a:r>
              <a:rPr lang="en-US" sz="1200" dirty="0" err="1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Teksystems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ABS Associates, </a:t>
            </a:r>
            <a:r>
              <a:rPr lang="en-US" sz="1200" dirty="0" err="1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CirrusUp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Business Technology Group, Inc.,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Corporate One Federal Credit Union, Enterprise Integration, Agile Thought, Robert Half Technology, Citizens Property Insurance, Secure Data Consortium, Beeline.com, Inc.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0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included 'Technology' in the degree program title to emphasize  fundamental/foundation – we're not pretending to train Masters- and Ph.D.-level Data Scientists</a:t>
            </a:r>
          </a:p>
          <a:p>
            <a:r>
              <a:rPr lang="en-US" dirty="0"/>
              <a:t>There is no state framework for a Data Science Technology degree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electives added to CIT degree</a:t>
            </a:r>
          </a:p>
          <a:p>
            <a:r>
              <a:rPr lang="en-US" dirty="0"/>
              <a:t>All have online-ready course shells, funded by the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grant funds certification exam vouchers for students.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Leveraging the degree with FinTech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Financial Aid eligible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5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with other educators in Professional Development sessions/workshops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3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Course content needs updating for new technologies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47700"/>
            <a:ext cx="103632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737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57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22131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58274"/>
            <a:ext cx="10515600" cy="3786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73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7700"/>
            <a:ext cx="2628900" cy="50422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7700"/>
            <a:ext cx="7734300" cy="50422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5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2959"/>
            <a:ext cx="10515600" cy="3786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666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4770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52742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5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7519"/>
            <a:ext cx="5181600" cy="3619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42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732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08290"/>
            <a:ext cx="5157787" cy="30162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8862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08289"/>
            <a:ext cx="5183188" cy="30162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17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0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21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47701"/>
            <a:ext cx="6172200" cy="47070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47901"/>
            <a:ext cx="3932237" cy="31147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82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5093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47701"/>
            <a:ext cx="6172200" cy="473733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7011"/>
            <a:ext cx="3932237" cy="32359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F7D2F49-1857-4E7D-8050-DC698401AAB7}" type="datetimeFigureOut">
              <a:rPr lang="en-US" smtClean="0"/>
              <a:t>7/27/2023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7149"/>
            <a:ext cx="10515600" cy="378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0" y="6310313"/>
            <a:ext cx="2042458" cy="457200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806116" y="6356351"/>
            <a:ext cx="3141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253311F-96EC-5E40-B963-C06A534994B3}" type="slidenum">
              <a:rPr lang="en-US" sz="1400" smtClean="0"/>
              <a:pPr algn="l"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988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S3787129@students.fscj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avid.Singletary@fscj.edu" TargetMode="External"/><Relationship Id="rId5" Type="http://schemas.openxmlformats.org/officeDocument/2006/relationships/hyperlink" Target="mailto:Pamela.Brauda@fscj.edu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doe.org/core/fileparse.php/20569/urlt/1530700100-2324.rtf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cj.edu/academics/programs/as/2157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fscj.edu/preview_program.php?catoid=46&amp;poid=8434&amp;returnto=7373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fscj.edu/preview_program.php?catoid=46&amp;poid=843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alog.fscj.edu/preview_program.php?catoid=46&amp;poid=844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6FBF2-FCF5-4204-83D9-21A1726D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39" y="4822152"/>
            <a:ext cx="2222721" cy="118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0935C-4901-D443-8B60-1C32F54E1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16" y="2676149"/>
            <a:ext cx="3380103" cy="8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BEAD9-E7D0-9468-70F3-988648F9EE54}"/>
              </a:ext>
            </a:extLst>
          </p:cNvPr>
          <p:cNvSpPr txBox="1"/>
          <p:nvPr/>
        </p:nvSpPr>
        <p:spPr>
          <a:xfrm>
            <a:off x="2170393" y="538787"/>
            <a:ext cx="7474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Data Science House</a:t>
            </a:r>
          </a:p>
          <a:p>
            <a:pPr algn="ctr"/>
            <a:r>
              <a:rPr lang="en-US" sz="5400" dirty="0"/>
              <a:t>We BILT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7D645-AA4C-560A-2DF8-1DB3956A6D0E}"/>
              </a:ext>
            </a:extLst>
          </p:cNvPr>
          <p:cNvSpPr txBox="1"/>
          <p:nvPr/>
        </p:nvSpPr>
        <p:spPr>
          <a:xfrm>
            <a:off x="2768854" y="3991155"/>
            <a:ext cx="6654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Pamela Brauda	</a:t>
            </a:r>
            <a:r>
              <a:rPr lang="en-US" sz="2400" dirty="0">
                <a:hlinkClick r:id="rId5"/>
              </a:rPr>
              <a:t>Pamela.Brauda@fscj.edu</a:t>
            </a:r>
            <a:endParaRPr lang="en-US" sz="2400" dirty="0"/>
          </a:p>
          <a:p>
            <a:r>
              <a:rPr lang="en-US" sz="2400" dirty="0"/>
              <a:t>David Singletary	</a:t>
            </a:r>
            <a:r>
              <a:rPr lang="en-US" sz="2400" dirty="0">
                <a:hlinkClick r:id="rId6"/>
              </a:rPr>
              <a:t>David.Singletary@fscj.edu</a:t>
            </a:r>
            <a:endParaRPr lang="en-US" sz="2400" dirty="0"/>
          </a:p>
          <a:p>
            <a:r>
              <a:rPr lang="en-US" sz="2400" dirty="0"/>
              <a:t>Gina Baker		</a:t>
            </a:r>
            <a:r>
              <a:rPr lang="en-US" sz="2400" dirty="0">
                <a:hlinkClick r:id="rId7"/>
              </a:rPr>
              <a:t>S3787129@students.fscj.edu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0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617-0732-ACA3-8CD2-E8A03BC9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furniture added to the old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6AB0-9E6A-39E1-BE92-B7A70D29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2959"/>
            <a:ext cx="9172787" cy="3786303"/>
          </a:xfrm>
        </p:spPr>
        <p:txBody>
          <a:bodyPr>
            <a:normAutofit/>
          </a:bodyPr>
          <a:lstStyle/>
          <a:p>
            <a:r>
              <a:rPr lang="en-US" dirty="0"/>
              <a:t>Intro to Python Programming</a:t>
            </a:r>
          </a:p>
          <a:p>
            <a:r>
              <a:rPr lang="en-US" dirty="0"/>
              <a:t>Intro to SAS Programming</a:t>
            </a:r>
          </a:p>
          <a:p>
            <a:r>
              <a:rPr lang="en-US" dirty="0"/>
              <a:t>Intro to Statistical Programming with R</a:t>
            </a:r>
          </a:p>
          <a:p>
            <a:r>
              <a:rPr lang="en-US" dirty="0"/>
              <a:t>Intro to Big Data with Hadoop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Warehousing (a rework of a 4000-level BI course)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7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3CFC-42E4-6752-794C-E1EB8745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quarters during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6B76-BE4F-3BDC-3B51-689A3960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track added to the CIT degree</a:t>
            </a:r>
          </a:p>
          <a:p>
            <a:r>
              <a:rPr lang="en-US" dirty="0"/>
              <a:t>Electives added to the track</a:t>
            </a:r>
          </a:p>
        </p:txBody>
      </p:sp>
      <p:pic>
        <p:nvPicPr>
          <p:cNvPr id="4" name="Picture 2" descr="Apex Home Builders | Apex Homes of Tennessee">
            <a:extLst>
              <a:ext uri="{FF2B5EF4-FFF2-40B4-BE49-F238E27FC236}">
                <a16:creationId xmlns:a16="http://schemas.microsoft.com/office/drawing/2014/main" id="{220D0E4A-95AE-48F8-15EF-DF0080DD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68" y="2654315"/>
            <a:ext cx="5681799" cy="336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32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0E14-EF30-4D17-8457-8E5D1E94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new degree framework</a:t>
            </a:r>
          </a:p>
        </p:txBody>
      </p:sp>
      <p:pic>
        <p:nvPicPr>
          <p:cNvPr id="2050" name="Picture 2" descr="Architect or Engineer Work with Blueprints in Office Stock Image - Image of  design, house: 175789151">
            <a:extLst>
              <a:ext uri="{FF2B5EF4-FFF2-40B4-BE49-F238E27FC236}">
                <a16:creationId xmlns:a16="http://schemas.microsoft.com/office/drawing/2014/main" id="{3A099D69-BFF7-347E-335A-B59004266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511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D595B-A938-4095-9B2C-B71EB962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We took the outcomes from all of the courses we wanted in our program</a:t>
            </a:r>
          </a:p>
          <a:p>
            <a:r>
              <a:rPr lang="en-US" sz="2200" dirty="0"/>
              <a:t>We grouped them into Standards (suggested 5 to 10)</a:t>
            </a:r>
          </a:p>
          <a:p>
            <a:r>
              <a:rPr lang="en-US" sz="2200" dirty="0"/>
              <a:t>Polished the outcomes into benchmarks under each standard</a:t>
            </a:r>
          </a:p>
          <a:p>
            <a:r>
              <a:rPr lang="en-US" sz="2200" dirty="0"/>
              <a:t>The numbering was the biggest challenge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9520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7B2824B4-44C4-3B69-3C9B-687B9C31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State Framework Approved</a:t>
            </a:r>
          </a:p>
        </p:txBody>
      </p:sp>
      <p:pic>
        <p:nvPicPr>
          <p:cNvPr id="1026" name="Picture 2" descr="Blueprint Approved Stock Photos - Free &amp; Royalty-Free Stock Photos from  Dreamstime">
            <a:extLst>
              <a:ext uri="{FF2B5EF4-FFF2-40B4-BE49-F238E27FC236}">
                <a16:creationId xmlns:a16="http://schemas.microsoft.com/office/drawing/2014/main" id="{60440BB3-7C90-D7BC-8A48-8C8E8E0A4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"/>
          <a:stretch/>
        </p:blipFill>
        <p:spPr bwMode="auto">
          <a:xfrm>
            <a:off x="838200" y="1984008"/>
            <a:ext cx="4487656" cy="31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862E-7470-88F0-8461-047778FD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0020" y="1984008"/>
            <a:ext cx="5693780" cy="325110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Data Science Technology A.S.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ED41D-E93E-5E5E-44B0-EF47718C7F48}"/>
              </a:ext>
            </a:extLst>
          </p:cNvPr>
          <p:cNvSpPr txBox="1"/>
          <p:nvPr/>
        </p:nvSpPr>
        <p:spPr>
          <a:xfrm>
            <a:off x="1846162" y="5474825"/>
            <a:ext cx="729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https://www.fldoe.org/core/fileparse.php/20569/urlt/1530700100-2324.rtf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3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1421-BD86-A7E6-76F2-610FCFEB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Prefab, modular construction was fast!</a:t>
            </a:r>
          </a:p>
        </p:txBody>
      </p:sp>
      <p:pic>
        <p:nvPicPr>
          <p:cNvPr id="3074" name="Picture 2" descr="The Difference Between Prefab and Modular Construction | Acuity">
            <a:extLst>
              <a:ext uri="{FF2B5EF4-FFF2-40B4-BE49-F238E27FC236}">
                <a16:creationId xmlns:a16="http://schemas.microsoft.com/office/drawing/2014/main" id="{FFEA729C-4E46-77B3-26DF-47C1DFE0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r="270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F563-6982-18A4-CEA2-32720A02D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>
            <a:normAutofit/>
          </a:bodyPr>
          <a:lstStyle/>
          <a:p>
            <a:r>
              <a:rPr lang="en-US" dirty="0"/>
              <a:t>The new Data Science Technology A. S. degree proposal sailed through our curriculum process at FSCJ</a:t>
            </a:r>
          </a:p>
          <a:p>
            <a:endParaRPr lang="en-US" dirty="0"/>
          </a:p>
          <a:p>
            <a:r>
              <a:rPr lang="en-US" sz="1600" dirty="0">
                <a:hlinkClick r:id="rId3"/>
              </a:rPr>
              <a:t>https://www.fscj.edu/academics/programs/as/2157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9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8540-6A25-76ED-AC9B-67734911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value!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2366-8C23-2A57-D302-3ECC9DAA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Industry certification preparation</a:t>
            </a:r>
          </a:p>
          <a:p>
            <a:pPr lvl="1"/>
            <a:r>
              <a:rPr lang="en-US" dirty="0"/>
              <a:t>Linux+</a:t>
            </a:r>
          </a:p>
          <a:p>
            <a:pPr lvl="1"/>
            <a:r>
              <a:rPr lang="en-US" dirty="0"/>
              <a:t>Network+</a:t>
            </a:r>
          </a:p>
          <a:p>
            <a:pPr lvl="1"/>
            <a:r>
              <a:rPr lang="en-US" dirty="0"/>
              <a:t>Security+</a:t>
            </a:r>
          </a:p>
          <a:p>
            <a:pPr lvl="1"/>
            <a:r>
              <a:rPr lang="en-US" dirty="0"/>
              <a:t>SAS Base Programmer</a:t>
            </a:r>
          </a:p>
          <a:p>
            <a:pPr lvl="1"/>
            <a:r>
              <a:rPr lang="en-US" dirty="0"/>
              <a:t>Python PCAP</a:t>
            </a:r>
          </a:p>
          <a:p>
            <a:pPr lvl="1"/>
            <a:r>
              <a:rPr lang="en-US" dirty="0"/>
              <a:t>OCA Java</a:t>
            </a:r>
          </a:p>
          <a:p>
            <a:pPr lvl="1"/>
            <a:r>
              <a:rPr lang="en-US" dirty="0"/>
              <a:t>MOS Excel Associate</a:t>
            </a:r>
          </a:p>
          <a:p>
            <a:pPr lvl="1"/>
            <a:r>
              <a:rPr lang="en-US" dirty="0"/>
              <a:t>Tableau Desktop Specialist</a:t>
            </a:r>
          </a:p>
          <a:p>
            <a:endParaRPr lang="en-US" dirty="0"/>
          </a:p>
        </p:txBody>
      </p:sp>
      <p:pic>
        <p:nvPicPr>
          <p:cNvPr id="4098" name="Picture 2" descr="Do Research Before Taking Out a Home Equity Loan">
            <a:extLst>
              <a:ext uri="{FF2B5EF4-FFF2-40B4-BE49-F238E27FC236}">
                <a16:creationId xmlns:a16="http://schemas.microsoft.com/office/drawing/2014/main" id="{3A1D210F-DC3E-BBE2-52AD-1FB9CDD4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58" y="190902"/>
            <a:ext cx="5429250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6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70EC-02D1-D454-95BF-1D0EB237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282236"/>
            <a:ext cx="39234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Moving day!</a:t>
            </a:r>
          </a:p>
        </p:txBody>
      </p:sp>
      <p:pic>
        <p:nvPicPr>
          <p:cNvPr id="5122" name="Picture 2" descr="Cheapest Way to Move Furniture to Another State">
            <a:extLst>
              <a:ext uri="{FF2B5EF4-FFF2-40B4-BE49-F238E27FC236}">
                <a16:creationId xmlns:a16="http://schemas.microsoft.com/office/drawing/2014/main" id="{340B58D8-BF41-681E-9BC9-166D01926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b="1821"/>
          <a:stretch/>
        </p:blipFill>
        <p:spPr bwMode="auto">
          <a:xfrm>
            <a:off x="838200" y="1821448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8A51-3986-CA07-4EDD-241944235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4693" y="1821448"/>
            <a:ext cx="5181600" cy="3386668"/>
          </a:xfrm>
        </p:spPr>
        <p:txBody>
          <a:bodyPr>
            <a:normAutofit/>
          </a:bodyPr>
          <a:lstStyle/>
          <a:p>
            <a:r>
              <a:rPr lang="en-US" dirty="0"/>
              <a:t>New degree contains all the new electives</a:t>
            </a:r>
          </a:p>
          <a:p>
            <a:r>
              <a:rPr lang="en-US" dirty="0"/>
              <a:t>Includes courses shared with:</a:t>
            </a:r>
          </a:p>
          <a:p>
            <a:pPr lvl="1"/>
            <a:r>
              <a:rPr lang="en-US" sz="2800" dirty="0"/>
              <a:t>The CIT degree</a:t>
            </a:r>
          </a:p>
          <a:p>
            <a:pPr lvl="1"/>
            <a:r>
              <a:rPr lang="en-US" sz="2800" dirty="0"/>
              <a:t>The Networking degree</a:t>
            </a:r>
          </a:p>
          <a:p>
            <a:pPr lvl="1"/>
            <a:r>
              <a:rPr lang="en-US" sz="2800" dirty="0"/>
              <a:t>The Information security degree</a:t>
            </a:r>
          </a:p>
          <a:p>
            <a:pPr marL="0" indent="0"/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69EA8-BBDE-C1C1-007A-B8D8C263F43B}"/>
              </a:ext>
            </a:extLst>
          </p:cNvPr>
          <p:cNvSpPr txBox="1"/>
          <p:nvPr/>
        </p:nvSpPr>
        <p:spPr>
          <a:xfrm>
            <a:off x="1490133" y="5635414"/>
            <a:ext cx="991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https://catalog.fscj.edu/preview_program.php?catoid=46&amp;poid=8434&amp;returnto=7373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B257-2838-607F-1224-83157AC8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Renting out a room to a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A362-283E-4752-828B-574BA149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technical certificates (CCCs – college credit certificates)</a:t>
            </a:r>
          </a:p>
          <a:p>
            <a:pPr lvl="1"/>
            <a:r>
              <a:rPr lang="en-US" dirty="0"/>
              <a:t>Data Science Technician Technical Certificate</a:t>
            </a:r>
          </a:p>
          <a:p>
            <a:pPr lvl="1"/>
            <a:r>
              <a:rPr lang="en-US" sz="1600" dirty="0">
                <a:hlinkClick r:id="rId3"/>
              </a:rPr>
              <a:t>https://catalog.fscj.edu/preview_program.php?catoid=46&amp;poid=8435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Fintech Technician Technical Certificate</a:t>
            </a:r>
          </a:p>
          <a:p>
            <a:pPr lvl="1"/>
            <a:r>
              <a:rPr lang="en-US" sz="1600" dirty="0">
                <a:hlinkClick r:id="rId4"/>
              </a:rPr>
              <a:t>https://catalog.fscj.edu/preview_program.php?catoid=46&amp;poid=8449</a:t>
            </a:r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7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1426-B350-2E83-CBF6-E225C6D7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01"/>
            <a:ext cx="5562600" cy="1325563"/>
          </a:xfrm>
        </p:spPr>
        <p:txBody>
          <a:bodyPr/>
          <a:lstStyle/>
          <a:p>
            <a:r>
              <a:rPr lang="en-US" dirty="0"/>
              <a:t>Dissemination/Training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70D-4FF6-4671-0015-F4697A8F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959"/>
            <a:ext cx="5011168" cy="3786303"/>
          </a:xfrm>
        </p:spPr>
        <p:txBody>
          <a:bodyPr/>
          <a:lstStyle/>
          <a:p>
            <a:r>
              <a:rPr lang="en-US" dirty="0"/>
              <a:t>Summer Working Connections</a:t>
            </a:r>
          </a:p>
          <a:p>
            <a:pPr lvl="1"/>
            <a:r>
              <a:rPr lang="en-US" dirty="0"/>
              <a:t>Virtual &amp; In-person</a:t>
            </a:r>
          </a:p>
          <a:p>
            <a:pPr lvl="1"/>
            <a:r>
              <a:rPr lang="en-US" dirty="0"/>
              <a:t>Textbooks sent to participants</a:t>
            </a:r>
          </a:p>
          <a:p>
            <a:pPr lvl="1"/>
            <a:endParaRPr lang="en-US" dirty="0"/>
          </a:p>
          <a:p>
            <a:r>
              <a:rPr lang="en-US" dirty="0"/>
              <a:t>Winter Working Connections</a:t>
            </a:r>
          </a:p>
          <a:p>
            <a:pPr lvl="1"/>
            <a:r>
              <a:rPr lang="en-US" dirty="0"/>
              <a:t>Virtual</a:t>
            </a:r>
          </a:p>
          <a:p>
            <a:pPr lvl="1"/>
            <a:endParaRPr lang="en-US" dirty="0"/>
          </a:p>
          <a:p>
            <a:r>
              <a:rPr lang="en-US" dirty="0"/>
              <a:t>GitHub repos</a:t>
            </a:r>
          </a:p>
        </p:txBody>
      </p:sp>
      <p:pic>
        <p:nvPicPr>
          <p:cNvPr id="7" name="Picture 6" descr="A green sign with white text&#10;&#10;Description automatically generated">
            <a:extLst>
              <a:ext uri="{FF2B5EF4-FFF2-40B4-BE49-F238E27FC236}">
                <a16:creationId xmlns:a16="http://schemas.microsoft.com/office/drawing/2014/main" id="{14118F08-0E75-2DA3-BE07-1A8F509E7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26" y="3294632"/>
            <a:ext cx="6402074" cy="28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3C84-F9A2-ABC9-5B70-2137AE7F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216" y="314107"/>
            <a:ext cx="6153583" cy="58423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ODSC – Open Data Science Conference</a:t>
            </a:r>
          </a:p>
          <a:p>
            <a:r>
              <a:rPr lang="en-US" dirty="0" err="1"/>
              <a:t>PyCON</a:t>
            </a:r>
            <a:r>
              <a:rPr lang="en-US" dirty="0"/>
              <a:t> – Python Conference</a:t>
            </a:r>
          </a:p>
          <a:p>
            <a:r>
              <a:rPr lang="en-US" dirty="0"/>
              <a:t>r::Studio – R and R studio</a:t>
            </a:r>
          </a:p>
          <a:p>
            <a:r>
              <a:rPr lang="en-US" dirty="0"/>
              <a:t>WSDS – Women in Statistics &amp; Data Science</a:t>
            </a:r>
          </a:p>
          <a:p>
            <a:r>
              <a:rPr lang="en-US" dirty="0"/>
              <a:t>CSP – Conference on Statistical Programming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Summer Working Connections</a:t>
            </a:r>
          </a:p>
          <a:p>
            <a:r>
              <a:rPr lang="en-US" dirty="0" err="1"/>
              <a:t>fintech_devcon</a:t>
            </a:r>
            <a:endParaRPr lang="en-US" dirty="0"/>
          </a:p>
          <a:p>
            <a:r>
              <a:rPr lang="en-US" dirty="0"/>
              <a:t>ATE – PI</a:t>
            </a:r>
          </a:p>
          <a:p>
            <a:r>
              <a:rPr lang="en-US" dirty="0"/>
              <a:t>HITEC</a:t>
            </a:r>
          </a:p>
          <a:p>
            <a:r>
              <a:rPr lang="en-US" dirty="0"/>
              <a:t>Q-con</a:t>
            </a:r>
          </a:p>
          <a:p>
            <a:r>
              <a:rPr lang="en-US" dirty="0"/>
              <a:t>SAS Explore</a:t>
            </a:r>
          </a:p>
          <a:p>
            <a:r>
              <a:rPr lang="en-US" dirty="0"/>
              <a:t>Alteryx Inspire &amp; </a:t>
            </a:r>
            <a:r>
              <a:rPr lang="en-US" dirty="0" err="1"/>
              <a:t>SparkED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white ball with colorful text&#10;&#10;Description automatically generated">
            <a:extLst>
              <a:ext uri="{FF2B5EF4-FFF2-40B4-BE49-F238E27FC236}">
                <a16:creationId xmlns:a16="http://schemas.microsoft.com/office/drawing/2014/main" id="{1F5F7F4D-40AE-A267-F2E7-413E2DC9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7" y="3003211"/>
            <a:ext cx="3048000" cy="3048000"/>
          </a:xfrm>
          <a:prstGeom prst="rect">
            <a:avLst/>
          </a:prstGeom>
        </p:spPr>
      </p:pic>
      <p:pic>
        <p:nvPicPr>
          <p:cNvPr id="12" name="Picture 11" descr="A colorful text with a star&#10;&#10;Description automatically generated">
            <a:extLst>
              <a:ext uri="{FF2B5EF4-FFF2-40B4-BE49-F238E27FC236}">
                <a16:creationId xmlns:a16="http://schemas.microsoft.com/office/drawing/2014/main" id="{0DD5ED02-277A-60CE-9922-9AB810468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2291" r="132" b="7770"/>
          <a:stretch/>
        </p:blipFill>
        <p:spPr>
          <a:xfrm>
            <a:off x="62821" y="181484"/>
            <a:ext cx="4955909" cy="28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A60436-7779-F9E3-FD23-B9E2A419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509310"/>
          </a:xfrm>
        </p:spPr>
        <p:txBody>
          <a:bodyPr anchor="b">
            <a:normAutofit/>
          </a:bodyPr>
          <a:lstStyle/>
          <a:p>
            <a:r>
              <a:rPr lang="en-US" dirty="0"/>
              <a:t>The Neighborhood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90A4E-0BDF-3EA1-F840-515452B5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433" y="647701"/>
            <a:ext cx="4239710" cy="4737331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B5A3BA-1785-6AF2-A165-CA0D4C2A0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57011"/>
            <a:ext cx="4646612" cy="3235957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Florida State College at Jacksonville</a:t>
            </a:r>
          </a:p>
        </p:txBody>
      </p:sp>
    </p:spTree>
    <p:extLst>
      <p:ext uri="{BB962C8B-B14F-4D97-AF65-F5344CB8AC3E}">
        <p14:creationId xmlns:p14="http://schemas.microsoft.com/office/powerpoint/2010/main" val="201178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811-2296-037F-AC14-48F3FD48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No-cost Extension =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</p:txBody>
      </p:sp>
      <p:pic>
        <p:nvPicPr>
          <p:cNvPr id="5" name="Content Placeholder 4" descr="A wallet with a note on it&#10;&#10;Description automatically generated">
            <a:extLst>
              <a:ext uri="{FF2B5EF4-FFF2-40B4-BE49-F238E27FC236}">
                <a16:creationId xmlns:a16="http://schemas.microsoft.com/office/drawing/2014/main" id="{3C1773DF-4995-68E0-CC57-70C9B3B43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49" y="2063750"/>
            <a:ext cx="5680702" cy="3786188"/>
          </a:xfrm>
        </p:spPr>
      </p:pic>
    </p:spTree>
    <p:extLst>
      <p:ext uri="{BB962C8B-B14F-4D97-AF65-F5344CB8AC3E}">
        <p14:creationId xmlns:p14="http://schemas.microsoft.com/office/powerpoint/2010/main" val="5190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C4E0-D614-E339-4FB3-77715865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It's time to remodel</a:t>
            </a:r>
          </a:p>
        </p:txBody>
      </p:sp>
      <p:pic>
        <p:nvPicPr>
          <p:cNvPr id="6146" name="Picture 2" descr="Contractor Careers: How to Become a Remodeler">
            <a:extLst>
              <a:ext uri="{FF2B5EF4-FFF2-40B4-BE49-F238E27FC236}">
                <a16:creationId xmlns:a16="http://schemas.microsoft.com/office/drawing/2014/main" id="{8DE599EB-0678-5517-583E-B8D0BBAD9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5" b="2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FADB-F4A5-6EAE-3947-C3CA00AA6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67817"/>
            <a:ext cx="5181600" cy="512889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2200" dirty="0"/>
              <a:t>Fintech API outcomes</a:t>
            </a:r>
          </a:p>
          <a:p>
            <a:r>
              <a:rPr lang="en-US" sz="2200" dirty="0"/>
              <a:t>Git and </a:t>
            </a:r>
            <a:r>
              <a:rPr lang="en-US" sz="2200" dirty="0" err="1"/>
              <a:t>github</a:t>
            </a:r>
            <a:r>
              <a:rPr lang="en-US" sz="2200" dirty="0"/>
              <a:t> used in courses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 and Google </a:t>
            </a:r>
            <a:r>
              <a:rPr lang="en-US" sz="2200" dirty="0" err="1"/>
              <a:t>Colab</a:t>
            </a:r>
            <a:r>
              <a:rPr lang="en-US" sz="2200" dirty="0"/>
              <a:t> in Python</a:t>
            </a:r>
          </a:p>
          <a:p>
            <a:r>
              <a:rPr lang="en-US" sz="2200" dirty="0"/>
              <a:t>Posit in Statistical Programming with R</a:t>
            </a:r>
          </a:p>
          <a:p>
            <a:r>
              <a:rPr lang="en-US" sz="2200" dirty="0"/>
              <a:t>Looking at Alteryx for the Big Data course – Hadoop is getting old</a:t>
            </a:r>
          </a:p>
          <a:p>
            <a:r>
              <a:rPr lang="en-US" sz="2200" dirty="0"/>
              <a:t>Java needs to move from version 8 to version 17</a:t>
            </a:r>
          </a:p>
          <a:p>
            <a:r>
              <a:rPr lang="en-US" sz="2200" dirty="0"/>
              <a:t>SAS moves to the cloud with SAS Viya</a:t>
            </a:r>
          </a:p>
          <a:p>
            <a:r>
              <a:rPr lang="en-US" sz="2200" dirty="0"/>
              <a:t>Network+ course updated for Cloud</a:t>
            </a:r>
          </a:p>
        </p:txBody>
      </p:sp>
    </p:spTree>
    <p:extLst>
      <p:ext uri="{BB962C8B-B14F-4D97-AF65-F5344CB8AC3E}">
        <p14:creationId xmlns:p14="http://schemas.microsoft.com/office/powerpoint/2010/main" val="236264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A8137-7C75-A9F5-529F-4D6C410FD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072" y="1017201"/>
            <a:ext cx="10283856" cy="2678819"/>
          </a:xfrm>
        </p:spPr>
      </p:pic>
    </p:spTree>
    <p:extLst>
      <p:ext uri="{BB962C8B-B14F-4D97-AF65-F5344CB8AC3E}">
        <p14:creationId xmlns:p14="http://schemas.microsoft.com/office/powerpoint/2010/main" val="59307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C801-427D-4761-B139-63C3D71F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52"/>
            <a:ext cx="10515600" cy="780769"/>
          </a:xfrm>
        </p:spPr>
        <p:txBody>
          <a:bodyPr/>
          <a:lstStyle/>
          <a:p>
            <a:r>
              <a:rPr lang="en-US" dirty="0"/>
              <a:t>The CIT Program was a 'fixer-upper'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E254-772A-4AB1-8230-33418D80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939"/>
            <a:ext cx="10515600" cy="4869024"/>
          </a:xfrm>
        </p:spPr>
        <p:txBody>
          <a:bodyPr>
            <a:normAutofit/>
          </a:bodyPr>
          <a:lstStyle/>
          <a:p>
            <a:r>
              <a:rPr lang="en-US" sz="2800" dirty="0"/>
              <a:t>Computer Information Technology A. S. degree</a:t>
            </a:r>
          </a:p>
          <a:p>
            <a:pPr lvl="1"/>
            <a:r>
              <a:rPr lang="en-US" dirty="0"/>
              <a:t>Software Development Track</a:t>
            </a:r>
          </a:p>
          <a:p>
            <a:pPr lvl="1"/>
            <a:r>
              <a:rPr lang="en-US" dirty="0"/>
              <a:t>Web Track</a:t>
            </a:r>
          </a:p>
          <a:p>
            <a:pPr lvl="1"/>
            <a:r>
              <a:rPr lang="en-US" dirty="0"/>
              <a:t>Database Track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Computer Programming Specialist</a:t>
            </a:r>
          </a:p>
          <a:p>
            <a:pPr lvl="1"/>
            <a:r>
              <a:rPr lang="en-US" dirty="0"/>
              <a:t>Database Development Specialist</a:t>
            </a:r>
          </a:p>
          <a:p>
            <a:pPr lvl="1"/>
            <a:r>
              <a:rPr lang="en-US" dirty="0"/>
              <a:t>Information Technology Analysis</a:t>
            </a:r>
          </a:p>
          <a:p>
            <a:pPr lvl="1"/>
            <a:r>
              <a:rPr lang="en-US" dirty="0"/>
              <a:t>Information Technology Support Specialist</a:t>
            </a:r>
          </a:p>
          <a:p>
            <a:pPr lvl="1"/>
            <a:r>
              <a:rPr lang="en-US" dirty="0"/>
              <a:t>Web Development Specialist</a:t>
            </a:r>
          </a:p>
        </p:txBody>
      </p:sp>
      <p:pic>
        <p:nvPicPr>
          <p:cNvPr id="1026" name="Picture 2" descr="Sold. This is cute! Circa 1935 in Florida. $172,000 - The Old House Life">
            <a:extLst>
              <a:ext uri="{FF2B5EF4-FFF2-40B4-BE49-F238E27FC236}">
                <a16:creationId xmlns:a16="http://schemas.microsoft.com/office/drawing/2014/main" id="{22D32E6E-EF0C-AA13-BEC9-83684A14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71" y="202795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94AE-3A85-8ECA-E1B8-629B0356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Dean wants to build a new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A83A-FC40-BD70-21A9-E237EC94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139"/>
            <a:ext cx="7655560" cy="4139124"/>
          </a:xfrm>
        </p:spPr>
        <p:txBody>
          <a:bodyPr>
            <a:normAutofit/>
          </a:bodyPr>
          <a:lstStyle/>
          <a:p>
            <a:r>
              <a:rPr lang="en-US" dirty="0"/>
              <a:t>Informatics sounded like something from the 80s</a:t>
            </a:r>
          </a:p>
        </p:txBody>
      </p:sp>
      <p:pic>
        <p:nvPicPr>
          <p:cNvPr id="2052" name="Picture 4" descr="Denver's Single-Family Homes by Decade: 1980s – DenverUrbanism Blog">
            <a:extLst>
              <a:ext uri="{FF2B5EF4-FFF2-40B4-BE49-F238E27FC236}">
                <a16:creationId xmlns:a16="http://schemas.microsoft.com/office/drawing/2014/main" id="{00D00922-8447-9D4E-DC93-E0EFBCCC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74" y="2875151"/>
            <a:ext cx="4639726" cy="30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FCF-C141-138C-ED16-BA9EE324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 Advisory Committee likes the idea!</a:t>
            </a:r>
          </a:p>
        </p:txBody>
      </p:sp>
      <p:pic>
        <p:nvPicPr>
          <p:cNvPr id="1026" name="Picture 2" descr="Image result for advisory board">
            <a:extLst>
              <a:ext uri="{FF2B5EF4-FFF2-40B4-BE49-F238E27FC236}">
                <a16:creationId xmlns:a16="http://schemas.microsoft.com/office/drawing/2014/main" id="{9F1D8CCD-1C50-49FB-5307-AACA806175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99" y="1973264"/>
            <a:ext cx="9454004" cy="26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D9B472-E99D-78EA-609E-6866819A0276}"/>
              </a:ext>
            </a:extLst>
          </p:cNvPr>
          <p:cNvSpPr txBox="1">
            <a:spLocks/>
          </p:cNvSpPr>
          <p:nvPr/>
        </p:nvSpPr>
        <p:spPr>
          <a:xfrm>
            <a:off x="838200" y="47692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They suggest calling it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2352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DE5A-0B90-42B3-CD42-1FC56D60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local industry needs in students: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76E4-EB0E-346E-6A9E-8696952F5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SAS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Big Data / Hadoop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advisory board">
            <a:extLst>
              <a:ext uri="{FF2B5EF4-FFF2-40B4-BE49-F238E27FC236}">
                <a16:creationId xmlns:a16="http://schemas.microsoft.com/office/drawing/2014/main" id="{43FB7714-4BC8-D4DA-EE00-D919850A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56" y="1915616"/>
            <a:ext cx="5787056" cy="36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41DE-42AD-36E3-A590-4EF3B001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needed official permission to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4203-02CD-CEFB-139C-F50F807C6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959"/>
            <a:ext cx="5778985" cy="4051655"/>
          </a:xfrm>
        </p:spPr>
        <p:txBody>
          <a:bodyPr>
            <a:normAutofit/>
          </a:bodyPr>
          <a:lstStyle/>
          <a:p>
            <a:r>
              <a:rPr lang="en-US" dirty="0"/>
              <a:t>Naturally, we went to the Office of Institutional Effectiveness and Accreditation </a:t>
            </a:r>
          </a:p>
          <a:p>
            <a:r>
              <a:rPr lang="en-US" dirty="0"/>
              <a:t>SACSCOC – Southern Association of Colleges &amp; Schools Commission on Colleges – Substantive Changes</a:t>
            </a:r>
          </a:p>
          <a:p>
            <a:pPr lvl="1"/>
            <a:r>
              <a:rPr lang="en-US" dirty="0"/>
              <a:t>A new program takes 18 months 😢</a:t>
            </a:r>
          </a:p>
          <a:p>
            <a:pPr lvl="1"/>
            <a:r>
              <a:rPr lang="en-US" dirty="0"/>
              <a:t>A new track only takes 6 months 👍</a:t>
            </a:r>
          </a:p>
          <a:p>
            <a:pPr lvl="1"/>
            <a:endParaRPr lang="en-US" dirty="0"/>
          </a:p>
        </p:txBody>
      </p:sp>
      <p:pic>
        <p:nvPicPr>
          <p:cNvPr id="5" name="Picture 4" descr="A large office with a large desk&#10;&#10;Description automatically generated">
            <a:extLst>
              <a:ext uri="{FF2B5EF4-FFF2-40B4-BE49-F238E27FC236}">
                <a16:creationId xmlns:a16="http://schemas.microsoft.com/office/drawing/2014/main" id="{B9B1A3F1-8F55-CB19-B3DB-07E473D4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4" y="2457012"/>
            <a:ext cx="5359594" cy="26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8783-6E6E-9FF3-9DB8-B9DC9804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construction and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188C-01A3-5FFD-5DD8-3B81CC68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STRATEGIC MOVE:</a:t>
            </a:r>
          </a:p>
          <a:p>
            <a:r>
              <a:rPr lang="en-US" dirty="0"/>
              <a:t>Create new electives in the CIT program</a:t>
            </a:r>
          </a:p>
          <a:p>
            <a:r>
              <a:rPr lang="en-US" dirty="0"/>
              <a:t>Propose a new track – 6-month countdown starts </a:t>
            </a:r>
          </a:p>
          <a:p>
            <a:r>
              <a:rPr lang="en-US" dirty="0"/>
              <a:t>Start developing the degree framework for the state – 9 months</a:t>
            </a:r>
          </a:p>
          <a:p>
            <a:r>
              <a:rPr lang="en-US" dirty="0"/>
              <a:t>Use the new electives in the new track!</a:t>
            </a:r>
          </a:p>
          <a:p>
            <a:r>
              <a:rPr lang="en-US" dirty="0"/>
              <a:t>Use the new track to create a new degree!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2D7C-5733-8583-5E1B-3C2451A0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DataTEC: </a:t>
            </a:r>
            <a:r>
              <a:rPr lang="en-US" sz="3200" dirty="0"/>
              <a:t>Data Science Technician Education &amp; Careers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9F0D-2B03-B7EF-828C-8A249E699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515"/>
            <a:ext cx="5181600" cy="361919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NSF ATE grant #1902524</a:t>
            </a:r>
          </a:p>
          <a:p>
            <a:r>
              <a:rPr lang="en-US" dirty="0"/>
              <a:t>$566,953</a:t>
            </a:r>
          </a:p>
        </p:txBody>
      </p:sp>
      <p:pic>
        <p:nvPicPr>
          <p:cNvPr id="5" name="Picture 4" descr="A small figurine of a house on a pile of money&#10;&#10;Description automatically generated">
            <a:extLst>
              <a:ext uri="{FF2B5EF4-FFF2-40B4-BE49-F238E27FC236}">
                <a16:creationId xmlns:a16="http://schemas.microsoft.com/office/drawing/2014/main" id="{E707171F-8708-848A-65ED-CEFDA836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69" y="2277518"/>
            <a:ext cx="5009262" cy="361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142411"/>
      </p:ext>
    </p:extLst>
  </p:cSld>
  <p:clrMapOvr>
    <a:masterClrMapping/>
  </p:clrMapOvr>
</p:sld>
</file>

<file path=ppt/theme/theme1.xml><?xml version="1.0" encoding="utf-8"?>
<a:theme xmlns:a="http://schemas.openxmlformats.org/drawingml/2006/main" name="fscj">
  <a:themeElements>
    <a:clrScheme name="FSCJ Colors">
      <a:dk1>
        <a:srgbClr val="007598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A1CB8F"/>
      </a:accent2>
      <a:accent3>
        <a:srgbClr val="9BBB59"/>
      </a:accent3>
      <a:accent4>
        <a:srgbClr val="8064A2"/>
      </a:accent4>
      <a:accent5>
        <a:srgbClr val="4BACC6"/>
      </a:accent5>
      <a:accent6>
        <a:srgbClr val="5193B7"/>
      </a:accent6>
      <a:hlink>
        <a:srgbClr val="29AA87"/>
      </a:hlink>
      <a:folHlink>
        <a:srgbClr val="88ABA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cj" id="{4DDB934D-E180-44D7-B6F7-5EA67335EA0E}" vid="{D5DA4DD1-123E-4E73-AAD0-7C95B02E6D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day1</Template>
  <TotalTime>2517</TotalTime>
  <Words>859</Words>
  <Application>Microsoft Office PowerPoint</Application>
  <PresentationFormat>Widescreen</PresentationFormat>
  <Paragraphs>153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TimesNewRomanPS-BoldMT</vt:lpstr>
      <vt:lpstr>TimesNewRomanPSMT</vt:lpstr>
      <vt:lpstr>fscj</vt:lpstr>
      <vt:lpstr>PowerPoint Presentation</vt:lpstr>
      <vt:lpstr>The Neighborhood</vt:lpstr>
      <vt:lpstr>The CIT Program was a 'fixer-upper'</vt:lpstr>
      <vt:lpstr>The Dean wants to build a new program</vt:lpstr>
      <vt:lpstr>The IT Advisory Committee likes the idea!</vt:lpstr>
      <vt:lpstr>What local industry needs in students:</vt:lpstr>
      <vt:lpstr>We needed official permission to build</vt:lpstr>
      <vt:lpstr>Planning construction and moving</vt:lpstr>
      <vt:lpstr>DataTEC: Data Science Technician Education &amp; Careers</vt:lpstr>
      <vt:lpstr>New furniture added to the old house</vt:lpstr>
      <vt:lpstr>Temporary quarters during construction</vt:lpstr>
      <vt:lpstr>Creating a new degree framework</vt:lpstr>
      <vt:lpstr>State Framework Approved</vt:lpstr>
      <vt:lpstr>Prefab, modular construction was fast!</vt:lpstr>
      <vt:lpstr>More value!</vt:lpstr>
      <vt:lpstr>Moving day!</vt:lpstr>
      <vt:lpstr>Renting out a room to a neighbor</vt:lpstr>
      <vt:lpstr>Dissemination/Training</vt:lpstr>
      <vt:lpstr>PowerPoint Presentation</vt:lpstr>
      <vt:lpstr>2nd No-cost Extension = 5th year</vt:lpstr>
      <vt:lpstr>It's time to remodel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Singletary, David S.</dc:creator>
  <cp:lastModifiedBy>Brauda, Pamela T.</cp:lastModifiedBy>
  <cp:revision>37</cp:revision>
  <dcterms:created xsi:type="dcterms:W3CDTF">2021-11-20T17:39:35Z</dcterms:created>
  <dcterms:modified xsi:type="dcterms:W3CDTF">2023-07-27T15:26:52Z</dcterms:modified>
</cp:coreProperties>
</file>